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69" r:id="rId3"/>
    <p:sldId id="370" r:id="rId4"/>
    <p:sldId id="313" r:id="rId5"/>
    <p:sldId id="375" r:id="rId6"/>
    <p:sldId id="357" r:id="rId7"/>
    <p:sldId id="376" r:id="rId8"/>
    <p:sldId id="377" r:id="rId9"/>
    <p:sldId id="371" r:id="rId10"/>
    <p:sldId id="378" r:id="rId11"/>
    <p:sldId id="381" r:id="rId12"/>
    <p:sldId id="382" r:id="rId13"/>
    <p:sldId id="383" r:id="rId14"/>
    <p:sldId id="373" r:id="rId15"/>
    <p:sldId id="374" r:id="rId16"/>
    <p:sldId id="3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748" autoAdjust="0"/>
  </p:normalViewPr>
  <p:slideViewPr>
    <p:cSldViewPr>
      <p:cViewPr varScale="1">
        <p:scale>
          <a:sx n="105" d="100"/>
          <a:sy n="105" d="100"/>
        </p:scale>
        <p:origin x="1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851648" cy="2952328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chemeClr val="tx1"/>
                </a:solidFill>
                <a:effectLst/>
                <a:latin typeface="Segoe Print" panose="02000600000000000000" pitchFamily="2" charset="0"/>
                <a:cs typeface="Times New Roman" pitchFamily="18" charset="0"/>
              </a:rPr>
              <a:t>Логика вопроса и ответа</a:t>
            </a:r>
            <a:endParaRPr lang="ru-RU" sz="6000" dirty="0">
              <a:solidFill>
                <a:schemeClr val="tx1"/>
              </a:solidFill>
              <a:latin typeface="Segoe Print" panose="02000600000000000000" pitchFamily="2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269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</a:t>
            </a:r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Виды вопросов:</a:t>
            </a:r>
            <a:endParaRPr lang="ru-RU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2400" dirty="0" smtClean="0">
                <a:latin typeface="Comic Sans MS" panose="030F0702030302020204" pitchFamily="66" charset="0"/>
              </a:rPr>
              <a:t>риторический;</a:t>
            </a:r>
          </a:p>
          <a:p>
            <a:pPr marL="571500" indent="-571500">
              <a:buFont typeface="+mj-lt"/>
              <a:buAutoNum type="romanUcPeriod"/>
            </a:pPr>
            <a:endParaRPr lang="ru-RU" sz="2400" dirty="0" smtClean="0">
              <a:latin typeface="Comic Sans MS" panose="030F0702030302020204" pitchFamily="66" charset="0"/>
            </a:endParaRPr>
          </a:p>
          <a:p>
            <a:pPr marL="571500" indent="-571500">
              <a:buFont typeface="+mj-lt"/>
              <a:buAutoNum type="romanUcPeriod"/>
            </a:pPr>
            <a:r>
              <a:rPr lang="ru-RU" sz="2400" dirty="0" smtClean="0">
                <a:latin typeface="Comic Sans MS" panose="030F0702030302020204" pitchFamily="66" charset="0"/>
              </a:rPr>
              <a:t> провокационный;</a:t>
            </a:r>
          </a:p>
          <a:p>
            <a:pPr marL="571500" indent="-571500">
              <a:buFont typeface="+mj-lt"/>
              <a:buAutoNum type="romanUcPeriod"/>
            </a:pPr>
            <a:endParaRPr lang="ru-RU" sz="2400" dirty="0" smtClean="0">
              <a:latin typeface="Comic Sans MS" panose="030F0702030302020204" pitchFamily="66" charset="0"/>
            </a:endParaRPr>
          </a:p>
          <a:p>
            <a:pPr marL="571500" indent="-571500">
              <a:buFont typeface="+mj-lt"/>
              <a:buAutoNum type="romanUcPeriod"/>
            </a:pPr>
            <a:r>
              <a:rPr lang="ru-RU" sz="2400" dirty="0" smtClean="0">
                <a:latin typeface="Comic Sans MS" panose="030F0702030302020204" pitchFamily="66" charset="0"/>
              </a:rPr>
              <a:t> некорректный</a:t>
            </a:r>
          </a:p>
          <a:p>
            <a:pPr marL="571500" indent="-571500">
              <a:buFont typeface="+mj-lt"/>
              <a:buAutoNum type="romanUcPeriod"/>
            </a:pPr>
            <a:endParaRPr lang="ru-RU" sz="2400" dirty="0" smtClean="0">
              <a:latin typeface="Comic Sans MS" panose="030F0702030302020204" pitchFamily="66" charset="0"/>
            </a:endParaRPr>
          </a:p>
          <a:p>
            <a:pPr marL="571500" indent="-571500">
              <a:buFont typeface="+mj-lt"/>
              <a:buAutoNum type="romanUcPeriod"/>
            </a:pPr>
            <a:r>
              <a:rPr lang="ru-RU" sz="2400" dirty="0" smtClean="0">
                <a:latin typeface="Comic Sans MS" panose="030F0702030302020204" pitchFamily="66" charset="0"/>
              </a:rPr>
              <a:t> тавтологичный;</a:t>
            </a:r>
          </a:p>
          <a:p>
            <a:pPr marL="571500" indent="-571500">
              <a:buFont typeface="+mj-lt"/>
              <a:buAutoNum type="romanUcPeriod"/>
            </a:pPr>
            <a:endParaRPr lang="ru-RU" sz="2400" dirty="0" smtClean="0">
              <a:latin typeface="Comic Sans MS" panose="030F0702030302020204" pitchFamily="66" charset="0"/>
            </a:endParaRPr>
          </a:p>
          <a:p>
            <a:pPr marL="571500" indent="-571500">
              <a:buFont typeface="+mj-lt"/>
              <a:buAutoNum type="romanUcPeriod"/>
            </a:pPr>
            <a:r>
              <a:rPr lang="ru-RU" sz="2400" dirty="0" smtClean="0">
                <a:latin typeface="Comic Sans MS" panose="030F0702030302020204" pitchFamily="66" charset="0"/>
              </a:rPr>
              <a:t>экзистенциальный;</a:t>
            </a:r>
          </a:p>
          <a:p>
            <a:pPr marL="571500" indent="-571500">
              <a:buFont typeface="+mj-lt"/>
              <a:buAutoNum type="romanUcPeriod"/>
            </a:pPr>
            <a:endParaRPr lang="ru-RU" sz="2400" dirty="0" smtClean="0">
              <a:latin typeface="Comic Sans MS" panose="030F0702030302020204" pitchFamily="66" charset="0"/>
            </a:endParaRPr>
          </a:p>
          <a:p>
            <a:pPr marL="571500" indent="-571500">
              <a:buFont typeface="+mj-lt"/>
              <a:buAutoNum type="romanUcPeriod"/>
            </a:pPr>
            <a:r>
              <a:rPr lang="ru-RU" sz="2400" dirty="0" smtClean="0">
                <a:latin typeface="Comic Sans MS" panose="030F0702030302020204" pitchFamily="66" charset="0"/>
              </a:rPr>
              <a:t>дополнительный.</a:t>
            </a:r>
            <a:endParaRPr lang="ru-RU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684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Comic Sans MS" panose="030F0702030302020204" pitchFamily="66" charset="0"/>
              </a:rPr>
              <a:t>Правила </a:t>
            </a:r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вопросов: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>
                <a:latin typeface="Comic Sans MS" panose="030F0702030302020204" pitchFamily="66" charset="0"/>
              </a:rPr>
              <a:t>1) </a:t>
            </a:r>
            <a:r>
              <a:rPr lang="ru-RU" sz="2400" dirty="0" smtClean="0">
                <a:latin typeface="Comic Sans MS" panose="030F0702030302020204" pitchFamily="66" charset="0"/>
              </a:rPr>
              <a:t>вопросы </a:t>
            </a:r>
            <a:r>
              <a:rPr lang="ru-RU" sz="2400" dirty="0">
                <a:latin typeface="Comic Sans MS" panose="030F0702030302020204" pitchFamily="66" charset="0"/>
              </a:rPr>
              <a:t>должны быть </a:t>
            </a:r>
            <a:r>
              <a:rPr lang="ru-RU" sz="2400" b="1" dirty="0">
                <a:latin typeface="Comic Sans MS" panose="030F0702030302020204" pitchFamily="66" charset="0"/>
              </a:rPr>
              <a:t>логически и семантически </a:t>
            </a:r>
            <a:r>
              <a:rPr lang="ru-RU" sz="2400" dirty="0" smtClean="0">
                <a:latin typeface="Comic Sans MS" panose="030F0702030302020204" pitchFamily="66" charset="0"/>
              </a:rPr>
              <a:t>корректными;</a:t>
            </a:r>
          </a:p>
          <a:p>
            <a:r>
              <a:rPr lang="ru-RU" sz="2400" dirty="0" smtClean="0">
                <a:latin typeface="Comic Sans MS" panose="030F0702030302020204" pitchFamily="66" charset="0"/>
              </a:rPr>
              <a:t>2</a:t>
            </a:r>
            <a:r>
              <a:rPr lang="ru-RU" sz="2400" dirty="0">
                <a:latin typeface="Comic Sans MS" panose="030F0702030302020204" pitchFamily="66" charset="0"/>
              </a:rPr>
              <a:t>) </a:t>
            </a:r>
            <a:r>
              <a:rPr lang="ru-RU" sz="2400" dirty="0" smtClean="0">
                <a:latin typeface="Comic Sans MS" panose="030F0702030302020204" pitchFamily="66" charset="0"/>
              </a:rPr>
              <a:t>вопросы </a:t>
            </a:r>
            <a:r>
              <a:rPr lang="ru-RU" sz="2400" dirty="0">
                <a:latin typeface="Comic Sans MS" panose="030F0702030302020204" pitchFamily="66" charset="0"/>
              </a:rPr>
              <a:t>должны быть </a:t>
            </a:r>
            <a:r>
              <a:rPr lang="ru-RU" sz="2400" b="1" dirty="0">
                <a:latin typeface="Comic Sans MS" panose="030F0702030302020204" pitchFamily="66" charset="0"/>
              </a:rPr>
              <a:t>онтологически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smtClean="0">
                <a:latin typeface="Comic Sans MS" panose="030F0702030302020204" pitchFamily="66" charset="0"/>
              </a:rPr>
              <a:t>корректными;</a:t>
            </a:r>
          </a:p>
          <a:p>
            <a:r>
              <a:rPr lang="ru-RU" sz="2400" dirty="0" smtClean="0">
                <a:latin typeface="Comic Sans MS" panose="030F0702030302020204" pitchFamily="66" charset="0"/>
              </a:rPr>
              <a:t>3) должны </a:t>
            </a:r>
            <a:r>
              <a:rPr lang="ru-RU" sz="2400" dirty="0">
                <a:latin typeface="Comic Sans MS" panose="030F0702030302020204" pitchFamily="66" charset="0"/>
              </a:rPr>
              <a:t>опираться на </a:t>
            </a:r>
            <a:r>
              <a:rPr lang="ru-RU" sz="2400" b="1" dirty="0">
                <a:latin typeface="Comic Sans MS" panose="030F0702030302020204" pitchFamily="66" charset="0"/>
              </a:rPr>
              <a:t>истинное </a:t>
            </a:r>
            <a:r>
              <a:rPr lang="ru-RU" sz="2400" b="1" dirty="0" smtClean="0">
                <a:latin typeface="Comic Sans MS" panose="030F0702030302020204" pitchFamily="66" charset="0"/>
              </a:rPr>
              <a:t>знание</a:t>
            </a:r>
            <a:r>
              <a:rPr lang="ru-RU" sz="2400" dirty="0" smtClean="0">
                <a:latin typeface="Comic Sans MS" panose="030F0702030302020204" pitchFamily="66" charset="0"/>
              </a:rPr>
              <a:t>;</a:t>
            </a:r>
          </a:p>
          <a:p>
            <a:r>
              <a:rPr lang="ru-RU" sz="2400" dirty="0">
                <a:latin typeface="Comic Sans MS" panose="030F0702030302020204" pitchFamily="66" charset="0"/>
              </a:rPr>
              <a:t>4) соответствовать моральным и юридическим нормам, должны быть тактичными, не оскорблять честь и достоинство </a:t>
            </a:r>
            <a:r>
              <a:rPr lang="ru-RU" sz="2400" dirty="0" smtClean="0">
                <a:latin typeface="Comic Sans MS" panose="030F0702030302020204" pitchFamily="66" charset="0"/>
              </a:rPr>
              <a:t>личности;</a:t>
            </a:r>
          </a:p>
          <a:p>
            <a:r>
              <a:rPr lang="ru-RU" sz="2400" dirty="0" smtClean="0">
                <a:latin typeface="Comic Sans MS" panose="030F0702030302020204" pitchFamily="66" charset="0"/>
              </a:rPr>
              <a:t>5) </a:t>
            </a:r>
            <a:r>
              <a:rPr lang="ru-RU" sz="2400" dirty="0"/>
              <a:t>соответствовать интеллектуальному уровню участников </a:t>
            </a:r>
            <a:r>
              <a:rPr lang="ru-RU" sz="2400" dirty="0" smtClean="0"/>
              <a:t>коммуникации;</a:t>
            </a:r>
          </a:p>
          <a:p>
            <a:r>
              <a:rPr lang="ru-RU" sz="2400" dirty="0" smtClean="0">
                <a:latin typeface="Comic Sans MS" panose="030F0702030302020204" pitchFamily="66" charset="0"/>
              </a:rPr>
              <a:t>6) предполагать несколько ответов</a:t>
            </a:r>
            <a:r>
              <a:rPr lang="ru-RU" dirty="0" smtClean="0">
                <a:latin typeface="Comic Sans MS" panose="030F0702030302020204" pitchFamily="66" charset="0"/>
              </a:rPr>
              <a:t>.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848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 Правила </a:t>
            </a:r>
            <a:r>
              <a:rPr lang="ru-RU" dirty="0">
                <a:solidFill>
                  <a:srgbClr val="FF0000"/>
                </a:solidFill>
                <a:latin typeface="Comic Sans MS" panose="030F0702030302020204" pitchFamily="66" charset="0"/>
              </a:rPr>
              <a:t>ответов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571500">
              <a:buFont typeface="+mj-lt"/>
              <a:buAutoNum type="romanLcPeriod"/>
            </a:pPr>
            <a:r>
              <a:rPr lang="ru-RU" dirty="0">
                <a:latin typeface="Comic Sans MS" panose="030F0702030302020204" pitchFamily="66" charset="0"/>
              </a:rPr>
              <a:t>Ответ должен быть ясным и </a:t>
            </a:r>
            <a:r>
              <a:rPr lang="ru-RU" dirty="0" smtClean="0">
                <a:latin typeface="Comic Sans MS" panose="030F0702030302020204" pitchFamily="66" charset="0"/>
              </a:rPr>
              <a:t>понятным</a:t>
            </a:r>
          </a:p>
          <a:p>
            <a:pPr marL="571500" indent="-571500">
              <a:buFont typeface="+mj-lt"/>
              <a:buAutoNum type="romanLcPeriod"/>
            </a:pPr>
            <a:r>
              <a:rPr lang="ru-RU" dirty="0">
                <a:latin typeface="Comic Sans MS" panose="030F0702030302020204" pitchFamily="66" charset="0"/>
              </a:rPr>
              <a:t>Ответ не должен даваться в виде вопросительного </a:t>
            </a:r>
            <a:r>
              <a:rPr lang="ru-RU" dirty="0" smtClean="0">
                <a:latin typeface="Comic Sans MS" panose="030F0702030302020204" pitchFamily="66" charset="0"/>
              </a:rPr>
              <a:t>предложения</a:t>
            </a:r>
          </a:p>
          <a:p>
            <a:pPr marL="571500" indent="-571500">
              <a:buFont typeface="+mj-lt"/>
              <a:buAutoNum type="romanLcPeriod"/>
            </a:pPr>
            <a:r>
              <a:rPr lang="ru-RU" dirty="0">
                <a:latin typeface="Comic Sans MS" panose="030F0702030302020204" pitchFamily="66" charset="0"/>
              </a:rPr>
              <a:t>Ответы должны снимать или уменьшать неясность или познавательную неопределенность в исходном информативном базисе </a:t>
            </a:r>
            <a:r>
              <a:rPr lang="ru-RU" dirty="0" smtClean="0">
                <a:latin typeface="Comic Sans MS" panose="030F0702030302020204" pitchFamily="66" charset="0"/>
              </a:rPr>
              <a:t>вопроса</a:t>
            </a:r>
          </a:p>
          <a:p>
            <a:pPr marL="571500" indent="-571500">
              <a:buFont typeface="+mj-lt"/>
              <a:buAutoNum type="romanLcPeriod"/>
            </a:pPr>
            <a:r>
              <a:rPr lang="ru-RU" dirty="0">
                <a:latin typeface="Comic Sans MS" panose="030F0702030302020204" pitchFamily="66" charset="0"/>
              </a:rPr>
              <a:t>Ответ на некорректный вопрос (с ложным базисом) не должен быть </a:t>
            </a:r>
            <a:r>
              <a:rPr lang="ru-RU" dirty="0" smtClean="0">
                <a:latin typeface="Comic Sans MS" panose="030F0702030302020204" pitchFamily="66" charset="0"/>
              </a:rPr>
              <a:t>прямым</a:t>
            </a:r>
          </a:p>
          <a:p>
            <a:pPr marL="571500" indent="-571500">
              <a:buFont typeface="+mj-lt"/>
              <a:buAutoNum type="romanLcPeriod"/>
            </a:pPr>
            <a:r>
              <a:rPr lang="ru-RU" dirty="0">
                <a:latin typeface="Comic Sans MS" panose="030F0702030302020204" pitchFamily="66" charset="0"/>
              </a:rPr>
              <a:t>Ответы должны быть содержательно связанными с исходным знанием, которое является предпосылкой вопроса</a:t>
            </a:r>
          </a:p>
        </p:txBody>
      </p:sp>
    </p:spTree>
    <p:extLst>
      <p:ext uri="{BB962C8B-B14F-4D97-AF65-F5344CB8AC3E}">
        <p14:creationId xmlns:p14="http://schemas.microsoft.com/office/powerpoint/2010/main" val="3558622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</a:t>
            </a:r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Виды ответов</a:t>
            </a:r>
            <a:endParaRPr lang="ru-RU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Истинный;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Ложный;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Релевантный           слабый</a:t>
            </a:r>
          </a:p>
          <a:p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сильный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Нерелевантный;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Полный 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Неполный </a:t>
            </a:r>
          </a:p>
          <a:p>
            <a:r>
              <a:rPr lang="ru-RU" smtClean="0">
                <a:latin typeface="Comic Sans MS" panose="030F0702030302020204" pitchFamily="66" charset="0"/>
              </a:rPr>
              <a:t>Избыточный.</a:t>
            </a:r>
            <a:endParaRPr lang="ru-RU" dirty="0" smtClean="0">
              <a:latin typeface="Comic Sans MS" panose="030F0702030302020204" pitchFamily="66" charset="0"/>
            </a:endParaRPr>
          </a:p>
          <a:p>
            <a:endParaRPr lang="ru-RU" dirty="0" smtClean="0">
              <a:latin typeface="Comic Sans MS" panose="030F0702030302020204" pitchFamily="66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259632" y="3356992"/>
            <a:ext cx="50405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059832" y="3140968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5728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</a:t>
            </a:r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В.О.П.</a:t>
            </a:r>
            <a:endParaRPr lang="ru-RU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ru-RU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Вопросно-ответная процедура </a:t>
            </a:r>
            <a:r>
              <a:rPr lang="ru-RU" dirty="0" smtClean="0">
                <a:latin typeface="Comic Sans MS" panose="030F0702030302020204" pitchFamily="66" charset="0"/>
              </a:rPr>
              <a:t>– важный элемент механизма принятия решений; форма проявления мыслительной активности субъекта, связанная с анализом феноменов окружающей его действительности</a:t>
            </a:r>
          </a:p>
          <a:p>
            <a:r>
              <a:rPr lang="ru-RU" dirty="0">
                <a:latin typeface="Comic Sans MS" panose="030F0702030302020204" pitchFamily="66" charset="0"/>
              </a:rPr>
              <a:t> </a:t>
            </a:r>
            <a:r>
              <a:rPr lang="ru-RU" dirty="0" smtClean="0">
                <a:latin typeface="Comic Sans MS" panose="030F0702030302020204" pitchFamily="66" charset="0"/>
              </a:rPr>
              <a:t>                  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148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omic Sans MS" panose="030F0702030302020204" pitchFamily="66" charset="0"/>
              </a:rPr>
              <a:t/>
            </a:r>
            <a:br>
              <a:rPr lang="ru-RU" dirty="0" smtClean="0">
                <a:latin typeface="Comic Sans MS" panose="030F0702030302020204" pitchFamily="66" charset="0"/>
              </a:rPr>
            </a:br>
            <a:r>
              <a:rPr lang="ru-RU" dirty="0">
                <a:latin typeface="Comic Sans MS" panose="030F0702030302020204" pitchFamily="66" charset="0"/>
              </a:rPr>
              <a:t/>
            </a:r>
            <a:br>
              <a:rPr lang="ru-RU" dirty="0">
                <a:latin typeface="Comic Sans MS" panose="030F0702030302020204" pitchFamily="66" charset="0"/>
              </a:rPr>
            </a:br>
            <a:r>
              <a:rPr lang="ru-RU" dirty="0" smtClean="0">
                <a:latin typeface="Comic Sans MS" panose="030F0702030302020204" pitchFamily="66" charset="0"/>
              </a:rPr>
              <a:t>           </a:t>
            </a:r>
            <a:r>
              <a:rPr lang="ru-RU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Функции </a:t>
            </a:r>
            <a:r>
              <a:rPr lang="ru-RU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В.О.П.:</a:t>
            </a:r>
            <a:br>
              <a:rPr lang="ru-RU" sz="3600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latin typeface="Comic Sans MS" panose="030F0702030302020204" pitchFamily="66" charset="0"/>
              </a:rPr>
              <a:t>объяснительная;</a:t>
            </a:r>
          </a:p>
          <a:p>
            <a:r>
              <a:rPr lang="ru-RU" dirty="0">
                <a:latin typeface="Comic Sans MS" panose="030F0702030302020204" pitchFamily="66" charset="0"/>
              </a:rPr>
              <a:t>о</a:t>
            </a:r>
            <a:r>
              <a:rPr lang="ru-RU" dirty="0" smtClean="0">
                <a:latin typeface="Comic Sans MS" panose="030F0702030302020204" pitchFamily="66" charset="0"/>
              </a:rPr>
              <a:t>ценивающая;</a:t>
            </a:r>
          </a:p>
          <a:p>
            <a:r>
              <a:rPr lang="ru-RU" dirty="0">
                <a:latin typeface="Comic Sans MS" panose="030F0702030302020204" pitchFamily="66" charset="0"/>
              </a:rPr>
              <a:t>а</a:t>
            </a:r>
            <a:r>
              <a:rPr lang="ru-RU" dirty="0" smtClean="0">
                <a:latin typeface="Comic Sans MS" panose="030F0702030302020204" pitchFamily="66" charset="0"/>
              </a:rPr>
              <a:t>налитическая;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интерпретирующая;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креативная;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управляющая.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554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r>
              <a:rPr lang="ru-RU" dirty="0" smtClean="0">
                <a:solidFill>
                  <a:srgbClr val="FF0000"/>
                </a:solidFill>
              </a:rPr>
              <a:t>Функции вопроса: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Bahnschrift SemiBold Condensed" panose="020B0502040204020203" pitchFamily="34" charset="0"/>
              </a:rPr>
              <a:t>Аналитическая;</a:t>
            </a:r>
          </a:p>
          <a:p>
            <a:endParaRPr lang="ru-RU" sz="3200" dirty="0" smtClean="0">
              <a:latin typeface="Bahnschrift SemiBold Condensed" panose="020B0502040204020203" pitchFamily="34" charset="0"/>
            </a:endParaRPr>
          </a:p>
          <a:p>
            <a:r>
              <a:rPr lang="ru-RU" sz="3200" dirty="0" smtClean="0">
                <a:latin typeface="Bahnschrift SemiBold Condensed" panose="020B0502040204020203" pitchFamily="34" charset="0"/>
              </a:rPr>
              <a:t>Скептическая;</a:t>
            </a:r>
          </a:p>
          <a:p>
            <a:endParaRPr lang="ru-RU" sz="3200" dirty="0" smtClean="0">
              <a:latin typeface="Bahnschrift SemiBold Condensed" panose="020B0502040204020203" pitchFamily="34" charset="0"/>
            </a:endParaRPr>
          </a:p>
          <a:p>
            <a:r>
              <a:rPr lang="ru-RU" sz="3200" dirty="0" smtClean="0">
                <a:latin typeface="Bahnschrift SemiBold Condensed" panose="020B0502040204020203" pitchFamily="34" charset="0"/>
              </a:rPr>
              <a:t>Целеполагающая ;</a:t>
            </a:r>
          </a:p>
          <a:p>
            <a:endParaRPr lang="ru-RU" sz="3200" dirty="0" smtClean="0">
              <a:latin typeface="Bahnschrift SemiBold Condensed" panose="020B0502040204020203" pitchFamily="34" charset="0"/>
            </a:endParaRPr>
          </a:p>
          <a:p>
            <a:r>
              <a:rPr lang="ru-RU" sz="3200" dirty="0" smtClean="0">
                <a:latin typeface="Bahnschrift SemiBold Condensed" panose="020B0502040204020203" pitchFamily="34" charset="0"/>
              </a:rPr>
              <a:t>Организующая.</a:t>
            </a:r>
            <a:endParaRPr lang="ru-RU" sz="3200" dirty="0"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71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2800" dirty="0" smtClean="0">
                <a:solidFill>
                  <a:schemeClr val="tx1"/>
                </a:solidFill>
                <a:latin typeface="Bahnschrift Light Condensed" panose="020B0502040204020203" pitchFamily="34" charset="0"/>
              </a:rPr>
              <a:t>Рекомендуемая литература по теме</a:t>
            </a:r>
            <a:r>
              <a:rPr lang="ru-RU" sz="2800" dirty="0" smtClean="0">
                <a:solidFill>
                  <a:srgbClr val="FF0000"/>
                </a:solidFill>
                <a:latin typeface="Bahnschrift Light Condensed" panose="020B0502040204020203" pitchFamily="34" charset="0"/>
              </a:rPr>
              <a:t>( оба учебника есть в Интернете в электронном </a:t>
            </a:r>
            <a:r>
              <a:rPr lang="ru-RU" sz="2800" dirty="0" smtClean="0">
                <a:solidFill>
                  <a:srgbClr val="FF0000"/>
                </a:solidFill>
                <a:latin typeface="Bahnschrift Light Condensed" panose="020B0502040204020203" pitchFamily="34" charset="0"/>
              </a:rPr>
              <a:t>виде</a:t>
            </a:r>
            <a:r>
              <a:rPr lang="ru-RU" sz="2800" dirty="0" smtClean="0">
                <a:solidFill>
                  <a:schemeClr val="tx1"/>
                </a:solidFill>
                <a:latin typeface="Bahnschrift Light Condensed" panose="020B0502040204020203" pitchFamily="34" charset="0"/>
              </a:rPr>
              <a:t>):</a:t>
            </a:r>
            <a:endParaRPr lang="ru-RU" sz="2800" dirty="0">
              <a:solidFill>
                <a:schemeClr val="tx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Bahnschrift Light Condensed" panose="020B0502040204020203" pitchFamily="34" charset="0"/>
              </a:rPr>
              <a:t>«Логика. Учебник для бакалавров». Под редакцией А. Мигунова, И.  </a:t>
            </a:r>
            <a:r>
              <a:rPr lang="ru-RU" sz="2400" dirty="0" err="1" smtClean="0">
                <a:latin typeface="Bahnschrift Light Condensed" panose="020B0502040204020203" pitchFamily="34" charset="0"/>
              </a:rPr>
              <a:t>Микиртумова</a:t>
            </a:r>
            <a:r>
              <a:rPr lang="ru-RU" sz="2400" dirty="0" smtClean="0">
                <a:latin typeface="Bahnschrift Light Condensed" panose="020B0502040204020203" pitchFamily="34" charset="0"/>
              </a:rPr>
              <a:t>, Б. Федорова. М., 2021 (подойдёт любой год издания).</a:t>
            </a:r>
            <a:endParaRPr lang="ru-RU" sz="2400" dirty="0">
              <a:latin typeface="Bahnschrift Light Condensed" panose="020B0502040204020203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«Логика. Учебник» под редакцией Ю. Ивлева. М., 2020. (подойдёт любой год издания).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921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>
                <a:solidFill>
                  <a:schemeClr val="tx1"/>
                </a:solidFill>
                <a:latin typeface="Bahnschrift Light Condensed" panose="020B0502040204020203" pitchFamily="34" charset="0"/>
              </a:rPr>
              <a:t>Рекомендуемая литература по 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Белоусов А.Г. Проблема принятия решений в социологии // </a:t>
            </a:r>
            <a:r>
              <a:rPr lang="en-US" dirty="0" smtClean="0">
                <a:latin typeface="Agency FB" panose="020B0503020202020204" pitchFamily="34" charset="0"/>
              </a:rPr>
              <a:t>Science time 2015. #7. C. 51-61.</a:t>
            </a:r>
          </a:p>
          <a:p>
            <a:r>
              <a:rPr lang="ru-RU" dirty="0" smtClean="0"/>
              <a:t>Статья доступна на сайте </a:t>
            </a:r>
            <a:r>
              <a:rPr lang="ru-RU" dirty="0" err="1" smtClean="0"/>
              <a:t>Киберленинка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ВНИМАНИЕ: </a:t>
            </a:r>
            <a:r>
              <a:rPr lang="ru-RU" dirty="0" smtClean="0"/>
              <a:t>часть тестовых вопросов-по материалам этой статьи.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1969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Вопрос- это:</a:t>
            </a:r>
            <a:endParaRPr lang="ru-RU" sz="3200" b="1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1) </a:t>
            </a:r>
            <a:r>
              <a:rPr lang="ru-RU" sz="2800" dirty="0">
                <a:latin typeface="Bahnschrift SemiBold" panose="020B0502040204020203" pitchFamily="34" charset="0"/>
              </a:rPr>
              <a:t>мысль, побуждающая к ответу, в которой выражается просьба дополнить имеющуюся информацию с целью устранения или уменьшения познавательной </a:t>
            </a:r>
            <a:r>
              <a:rPr lang="ru-RU" sz="2800" dirty="0" smtClean="0">
                <a:latin typeface="Bahnschrift SemiBold" panose="020B0502040204020203" pitchFamily="34" charset="0"/>
              </a:rPr>
              <a:t>неопределенности;</a:t>
            </a:r>
          </a:p>
          <a:p>
            <a:r>
              <a:rPr lang="ru-RU" sz="2800" b="1" dirty="0" smtClean="0">
                <a:latin typeface="Bahnschrift SemiBold" panose="020B0502040204020203" pitchFamily="34" charset="0"/>
              </a:rPr>
              <a:t>2) </a:t>
            </a:r>
            <a:r>
              <a:rPr lang="ru-RU" sz="2800" dirty="0" smtClean="0">
                <a:latin typeface="Bahnschrift SemiBold" panose="020B0502040204020203" pitchFamily="34" charset="0"/>
              </a:rPr>
              <a:t>требование </a:t>
            </a:r>
            <a:r>
              <a:rPr lang="ru-RU" sz="2800" dirty="0">
                <a:latin typeface="Bahnschrift SemiBold" panose="020B0502040204020203" pitchFamily="34" charset="0"/>
              </a:rPr>
              <a:t>информации</a:t>
            </a:r>
            <a:r>
              <a:rPr lang="ru-RU" sz="2800" dirty="0" smtClean="0">
                <a:latin typeface="Bahnschrift SemiBold" panose="020B0502040204020203" pitchFamily="34" charset="0"/>
              </a:rPr>
              <a:t>, </a:t>
            </a:r>
            <a:r>
              <a:rPr lang="ru-RU" sz="2800" dirty="0">
                <a:latin typeface="Bahnschrift SemiBold" panose="020B0502040204020203" pitchFamily="34" charset="0"/>
              </a:rPr>
              <a:t>при котором спрашивающий </a:t>
            </a:r>
            <a:r>
              <a:rPr lang="ru-RU" sz="2800" dirty="0" smtClean="0">
                <a:latin typeface="Bahnschrift SemiBold" panose="020B0502040204020203" pitchFamily="34" charset="0"/>
              </a:rPr>
              <a:t>надеется </a:t>
            </a:r>
            <a:r>
              <a:rPr lang="ru-RU" sz="2800" dirty="0">
                <a:latin typeface="Bahnschrift SemiBold" panose="020B0502040204020203" pitchFamily="34" charset="0"/>
              </a:rPr>
              <a:t>расширить имеющуюся у него информацию либо понять, что расширение информации на данном этапе поиска </a:t>
            </a:r>
            <a:r>
              <a:rPr lang="ru-RU" sz="2800" dirty="0" smtClean="0">
                <a:latin typeface="Bahnschrift SemiBold" panose="020B0502040204020203" pitchFamily="34" charset="0"/>
              </a:rPr>
              <a:t>невозможно;</a:t>
            </a:r>
          </a:p>
          <a:p>
            <a:r>
              <a:rPr lang="ru-RU" sz="2800" dirty="0" smtClean="0">
                <a:latin typeface="Bahnschrift SemiBold" panose="020B0502040204020203" pitchFamily="34" charset="0"/>
              </a:rPr>
              <a:t>3)особая </a:t>
            </a:r>
            <a:r>
              <a:rPr lang="ru-RU" sz="2800" dirty="0">
                <a:latin typeface="Bahnschrift SemiBold" panose="020B0502040204020203" pitchFamily="34" charset="0"/>
              </a:rPr>
              <a:t>форма рассуждения, </a:t>
            </a:r>
            <a:r>
              <a:rPr lang="ru-RU" sz="2800" dirty="0" err="1">
                <a:latin typeface="Bahnschrift SemiBold" panose="020B0502040204020203" pitchFamily="34" charset="0"/>
              </a:rPr>
              <a:t>проблематизирующая</a:t>
            </a:r>
            <a:r>
              <a:rPr lang="ru-RU" sz="2800" dirty="0">
                <a:latin typeface="Bahnschrift SemiBold" panose="020B0502040204020203" pitchFamily="34" charset="0"/>
              </a:rPr>
              <a:t> возможность перехода от известного знания к новому знанию, формулируемому в виде ответа и обнаруживаемому в контексте познания и деятельности</a:t>
            </a:r>
            <a:endParaRPr lang="ru-RU" sz="2800" b="1" dirty="0">
              <a:latin typeface="Bahnschrift SemiBold" panose="020B0502040204020203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Bahnschrift SemiBold" panose="020B0502040204020203" pitchFamily="34" charset="0"/>
              </a:rPr>
              <a:t>    </a:t>
            </a:r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Функции вопроса:</a:t>
            </a:r>
            <a:endParaRPr lang="ru-RU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Comic Sans MS" panose="030F0702030302020204" pitchFamily="66" charset="0"/>
              </a:rPr>
              <a:t>1)получения </a:t>
            </a:r>
            <a:r>
              <a:rPr lang="ru-RU" dirty="0">
                <a:latin typeface="Comic Sans MS" panose="030F0702030302020204" pitchFamily="66" charset="0"/>
              </a:rPr>
              <a:t>информации</a:t>
            </a:r>
            <a:r>
              <a:rPr lang="ru-RU" dirty="0" smtClean="0">
                <a:latin typeface="Comic Sans MS" panose="030F0702030302020204" pitchFamily="66" charset="0"/>
              </a:rPr>
              <a:t>;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 </a:t>
            </a:r>
            <a:r>
              <a:rPr lang="ru-RU" dirty="0">
                <a:latin typeface="Comic Sans MS" panose="030F0702030302020204" pitchFamily="66" charset="0"/>
              </a:rPr>
              <a:t>2) первичного информирования</a:t>
            </a:r>
            <a:r>
              <a:rPr lang="ru-RU" dirty="0" smtClean="0">
                <a:latin typeface="Comic Sans MS" panose="030F0702030302020204" pitchFamily="66" charset="0"/>
              </a:rPr>
              <a:t>;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 </a:t>
            </a:r>
            <a:r>
              <a:rPr lang="ru-RU" dirty="0">
                <a:latin typeface="Comic Sans MS" panose="030F0702030302020204" pitchFamily="66" charset="0"/>
              </a:rPr>
              <a:t>3) актуализации внимания;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4</a:t>
            </a:r>
            <a:r>
              <a:rPr lang="ru-RU" dirty="0">
                <a:latin typeface="Comic Sans MS" panose="030F0702030302020204" pitchFamily="66" charset="0"/>
              </a:rPr>
              <a:t>) подчеркивания противоположности позиций в дискуссии и одновременно открытости проблемы, развития коммуникации;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5</a:t>
            </a:r>
            <a:r>
              <a:rPr lang="ru-RU" dirty="0">
                <a:latin typeface="Comic Sans MS" panose="030F0702030302020204" pitchFamily="66" charset="0"/>
              </a:rPr>
              <a:t>) концентрирования внимания на нерешенности </a:t>
            </a:r>
            <a:r>
              <a:rPr lang="ru-RU" dirty="0" smtClean="0">
                <a:latin typeface="Comic Sans MS" panose="030F0702030302020204" pitchFamily="66" charset="0"/>
              </a:rPr>
              <a:t>проблемы;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 </a:t>
            </a:r>
            <a:r>
              <a:rPr lang="ru-RU" dirty="0">
                <a:latin typeface="Comic Sans MS" panose="030F0702030302020204" pitchFamily="66" charset="0"/>
              </a:rPr>
              <a:t>6) пробуждения интереса к предмету обсуждения;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7</a:t>
            </a:r>
            <a:r>
              <a:rPr lang="ru-RU" dirty="0">
                <a:latin typeface="Comic Sans MS" panose="030F0702030302020204" pitchFamily="66" charset="0"/>
              </a:rPr>
              <a:t>) диагностирования проблемы</a:t>
            </a:r>
            <a:r>
              <a:rPr lang="ru-RU" dirty="0" smtClean="0">
                <a:latin typeface="Comic Sans MS" panose="030F0702030302020204" pitchFamily="66" charset="0"/>
              </a:rPr>
              <a:t>;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 </a:t>
            </a:r>
            <a:r>
              <a:rPr lang="ru-RU" dirty="0">
                <a:latin typeface="Comic Sans MS" panose="030F0702030302020204" pitchFamily="66" charset="0"/>
              </a:rPr>
              <a:t>8) выражения интереса к проблеме, участникам коммуникации;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latin typeface="Comic Sans MS" panose="030F0702030302020204" pitchFamily="66" charset="0"/>
              </a:rPr>
              <a:t>9) снятия напряжения в процессе коммуникации;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10</a:t>
            </a:r>
            <a:r>
              <a:rPr lang="ru-RU" dirty="0">
                <a:latin typeface="Comic Sans MS" panose="030F0702030302020204" pitchFamily="66" charset="0"/>
              </a:rPr>
              <a:t>) налаживания/продолжения переговорного процесса;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11</a:t>
            </a:r>
            <a:r>
              <a:rPr lang="ru-RU" dirty="0">
                <a:latin typeface="Comic Sans MS" panose="030F0702030302020204" pitchFamily="66" charset="0"/>
              </a:rPr>
              <a:t>) передачи эмоционального состояния;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12</a:t>
            </a:r>
            <a:r>
              <a:rPr lang="ru-RU" dirty="0">
                <a:latin typeface="Comic Sans MS" panose="030F0702030302020204" pitchFamily="66" charset="0"/>
              </a:rPr>
              <a:t>) выявления чувств, мнений, позиций участников коммуникативного процесса; 13) поддержания коммуникации</a:t>
            </a:r>
            <a:r>
              <a:rPr lang="ru-RU" dirty="0" smtClean="0">
                <a:latin typeface="Comic Sans MS" panose="030F0702030302020204" pitchFamily="66" charset="0"/>
              </a:rPr>
              <a:t>;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 </a:t>
            </a:r>
            <a:r>
              <a:rPr lang="ru-RU" dirty="0">
                <a:latin typeface="Comic Sans MS" panose="030F0702030302020204" pitchFamily="66" charset="0"/>
              </a:rPr>
              <a:t>14) оценки знаний участников коммуникации;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15</a:t>
            </a:r>
            <a:r>
              <a:rPr lang="ru-RU" dirty="0">
                <a:latin typeface="Comic Sans MS" panose="030F0702030302020204" pitchFamily="66" charset="0"/>
              </a:rPr>
              <a:t>) вовлечения в дискуссию; 16) эмоционального волевого воздействия на участников коммуникации, другие</a:t>
            </a:r>
          </a:p>
        </p:txBody>
      </p:sp>
    </p:spTree>
    <p:extLst>
      <p:ext uri="{BB962C8B-B14F-4D97-AF65-F5344CB8AC3E}">
        <p14:creationId xmlns:p14="http://schemas.microsoft.com/office/powerpoint/2010/main" val="4211117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Ответ– это…</a:t>
            </a:r>
            <a:endParaRPr lang="ru-RU" sz="4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Bahnschrift SemiBold" panose="020B0502040204020203" pitchFamily="34" charset="0"/>
              </a:rPr>
              <a:t>Высказывание, являющееся реакцией на вопрос и устраняющее познавательную неопределенность</a:t>
            </a:r>
            <a:endParaRPr lang="ru-RU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524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</a:t>
            </a:r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Элементы вопроса</a:t>
            </a:r>
            <a:endParaRPr lang="ru-RU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</a:t>
            </a:r>
            <a:r>
              <a:rPr lang="ru-RU" i="1" dirty="0" smtClean="0"/>
              <a:t>известное </a:t>
            </a:r>
            <a:r>
              <a:rPr lang="ru-RU" i="1" dirty="0"/>
              <a:t>в</a:t>
            </a:r>
            <a:r>
              <a:rPr lang="ru-RU" i="1" dirty="0" smtClean="0"/>
              <a:t>опроса </a:t>
            </a:r>
            <a:r>
              <a:rPr lang="ru-RU" dirty="0" smtClean="0"/>
              <a:t>– предпосылка (исходное состояние ситуации, известное спрашивающему);</a:t>
            </a:r>
          </a:p>
          <a:p>
            <a:endParaRPr lang="ru-RU" dirty="0"/>
          </a:p>
          <a:p>
            <a:r>
              <a:rPr lang="ru-RU" dirty="0" smtClean="0"/>
              <a:t>2) </a:t>
            </a:r>
            <a:r>
              <a:rPr lang="ru-RU" i="1" dirty="0" smtClean="0"/>
              <a:t>неизвестное вопроса </a:t>
            </a:r>
            <a:r>
              <a:rPr lang="ru-RU" dirty="0" smtClean="0"/>
              <a:t>– объект или явление, на которое направлена мыслительная активность субъекта;</a:t>
            </a:r>
          </a:p>
          <a:p>
            <a:endParaRPr lang="ru-RU" dirty="0"/>
          </a:p>
          <a:p>
            <a:r>
              <a:rPr lang="ru-RU" i="1" dirty="0" smtClean="0"/>
              <a:t>3)вопросительное слово </a:t>
            </a:r>
            <a:r>
              <a:rPr lang="ru-RU" dirty="0" smtClean="0"/>
              <a:t>– ключевое слово, определяющее характер вопроса.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3992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4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Логическая структура вопроса</a:t>
            </a:r>
            <a:endParaRPr lang="ru-RU" sz="4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Comic Sans MS" panose="030F0702030302020204" pitchFamily="66" charset="0"/>
              </a:rPr>
              <a:t>1 ) </a:t>
            </a:r>
            <a:r>
              <a:rPr lang="ru-RU" b="1" dirty="0">
                <a:latin typeface="Comic Sans MS" panose="030F0702030302020204" pitchFamily="66" charset="0"/>
              </a:rPr>
              <a:t>б а з и </a:t>
            </a:r>
            <a:r>
              <a:rPr lang="ru-RU" b="1" dirty="0" smtClean="0">
                <a:latin typeface="Comic Sans MS" panose="030F0702030302020204" pitchFamily="66" charset="0"/>
              </a:rPr>
              <a:t>с  </a:t>
            </a:r>
            <a:r>
              <a:rPr lang="ru-RU" b="1" dirty="0">
                <a:latin typeface="Comic Sans MS" panose="030F0702030302020204" pitchFamily="66" charset="0"/>
              </a:rPr>
              <a:t>в о п р о с а </a:t>
            </a:r>
            <a:r>
              <a:rPr lang="ru-RU" dirty="0">
                <a:latin typeface="Comic Sans MS" panose="030F0702030302020204" pitchFamily="66" charset="0"/>
              </a:rPr>
              <a:t>, предполагающий существование описательных характеристик исходного знания и наличие в нем неопределенной ситуации</a:t>
            </a:r>
            <a:r>
              <a:rPr lang="ru-RU" dirty="0" smtClean="0">
                <a:latin typeface="Comic Sans MS" panose="030F0702030302020204" pitchFamily="66" charset="0"/>
              </a:rPr>
              <a:t>;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 </a:t>
            </a:r>
            <a:r>
              <a:rPr lang="ru-RU" dirty="0">
                <a:latin typeface="Comic Sans MS" panose="030F0702030302020204" pitchFamily="66" charset="0"/>
              </a:rPr>
              <a:t>2 ) </a:t>
            </a:r>
            <a:r>
              <a:rPr lang="ru-RU" b="1" dirty="0">
                <a:latin typeface="Comic Sans MS" panose="030F0702030302020204" pitchFamily="66" charset="0"/>
              </a:rPr>
              <a:t>о п е р а т о </a:t>
            </a:r>
            <a:r>
              <a:rPr lang="ru-RU" b="1" dirty="0" smtClean="0">
                <a:latin typeface="Comic Sans MS" panose="030F0702030302020204" pitchFamily="66" charset="0"/>
              </a:rPr>
              <a:t>р  </a:t>
            </a:r>
            <a:r>
              <a:rPr lang="ru-RU" b="1" dirty="0">
                <a:latin typeface="Comic Sans MS" panose="030F0702030302020204" pitchFamily="66" charset="0"/>
              </a:rPr>
              <a:t>в о п р о с а </a:t>
            </a:r>
            <a:r>
              <a:rPr lang="ru-RU" dirty="0" smtClean="0">
                <a:latin typeface="Comic Sans MS" panose="030F0702030302020204" pitchFamily="66" charset="0"/>
              </a:rPr>
              <a:t>;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 </a:t>
            </a:r>
            <a:r>
              <a:rPr lang="ru-RU" dirty="0">
                <a:latin typeface="Comic Sans MS" panose="030F0702030302020204" pitchFamily="66" charset="0"/>
              </a:rPr>
              <a:t>3 ) </a:t>
            </a:r>
            <a:r>
              <a:rPr lang="ru-RU" b="1" dirty="0">
                <a:latin typeface="Comic Sans MS" panose="030F0702030302020204" pitchFamily="66" charset="0"/>
              </a:rPr>
              <a:t>н о в о е ( п о </a:t>
            </a:r>
            <a:r>
              <a:rPr lang="ru-RU" b="1" dirty="0" smtClean="0">
                <a:latin typeface="Comic Sans MS" panose="030F0702030302020204" pitchFamily="66" charset="0"/>
              </a:rPr>
              <a:t> </a:t>
            </a:r>
            <a:r>
              <a:rPr lang="ru-RU" b="1" dirty="0" err="1" smtClean="0">
                <a:latin typeface="Comic Sans MS" panose="030F0702030302020204" pitchFamily="66" charset="0"/>
              </a:rPr>
              <a:t>о</a:t>
            </a:r>
            <a:r>
              <a:rPr lang="ru-RU" b="1" dirty="0" smtClean="0">
                <a:latin typeface="Comic Sans MS" panose="030F0702030302020204" pitchFamily="66" charset="0"/>
              </a:rPr>
              <a:t> </a:t>
            </a:r>
            <a:r>
              <a:rPr lang="ru-RU" b="1" dirty="0">
                <a:latin typeface="Comic Sans MS" panose="030F0702030302020204" pitchFamily="66" charset="0"/>
              </a:rPr>
              <a:t>т н о ш е н и ю </a:t>
            </a:r>
            <a:r>
              <a:rPr lang="ru-RU" b="1" dirty="0" smtClean="0">
                <a:latin typeface="Comic Sans MS" panose="030F0702030302020204" pitchFamily="66" charset="0"/>
              </a:rPr>
              <a:t> к  </a:t>
            </a:r>
          </a:p>
          <a:p>
            <a:r>
              <a:rPr lang="ru-RU" b="1" dirty="0" smtClean="0">
                <a:latin typeface="Comic Sans MS" panose="030F0702030302020204" pitchFamily="66" charset="0"/>
              </a:rPr>
              <a:t>б </a:t>
            </a:r>
            <a:r>
              <a:rPr lang="ru-RU" b="1" dirty="0">
                <a:latin typeface="Comic Sans MS" panose="030F0702030302020204" pitchFamily="66" charset="0"/>
              </a:rPr>
              <a:t>а з и с у ) з н а н и е </a:t>
            </a:r>
            <a:r>
              <a:rPr lang="ru-RU" dirty="0">
                <a:latin typeface="Comic Sans MS" panose="030F0702030302020204" pitchFamily="66" charset="0"/>
              </a:rPr>
              <a:t>, связанное с существованием определенного контекста, в котором происходит поиск </a:t>
            </a:r>
            <a:r>
              <a:rPr lang="ru-RU" dirty="0" smtClean="0">
                <a:latin typeface="Comic Sans MS" panose="030F0702030302020204" pitchFamily="66" charset="0"/>
              </a:rPr>
              <a:t>ответ.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91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Bahnschrift SemiBold" panose="020B0502040204020203" pitchFamily="34" charset="0"/>
              </a:rPr>
              <a:t>Вопрос                                                         Ответ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>
                <a:latin typeface="Bahnschrift SemiBold" panose="020B0502040204020203" pitchFamily="34" charset="0"/>
              </a:rPr>
              <a:t>         </a:t>
            </a:r>
            <a:r>
              <a:rPr lang="ru-RU" dirty="0" err="1" smtClean="0">
                <a:latin typeface="Bahnschrift SemiBold" panose="020B0502040204020203" pitchFamily="34" charset="0"/>
              </a:rPr>
              <a:t>Хабитуализированные</a:t>
            </a:r>
            <a:r>
              <a:rPr lang="ru-RU" dirty="0" smtClean="0">
                <a:latin typeface="Bahnschrift SemiBold" panose="020B0502040204020203" pitchFamily="34" charset="0"/>
              </a:rPr>
              <a:t> формы коммуникации</a:t>
            </a:r>
            <a:endParaRPr lang="ru-RU" dirty="0">
              <a:latin typeface="Bahnschrift SemiBold" panose="020B0502040204020203" pitchFamily="34" charset="0"/>
            </a:endParaRPr>
          </a:p>
          <a:p>
            <a:endParaRPr lang="ru-RU" dirty="0">
              <a:latin typeface="Bahnschrift SemiBold" panose="020B0502040204020203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979712" y="2348880"/>
            <a:ext cx="1584176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5436096" y="2348880"/>
            <a:ext cx="180020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715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1296</TotalTime>
  <Words>679</Words>
  <Application>Microsoft Office PowerPoint</Application>
  <PresentationFormat>Экран (4:3)</PresentationFormat>
  <Paragraphs>100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7" baseType="lpstr">
      <vt:lpstr>Agency FB</vt:lpstr>
      <vt:lpstr>Bahnschrift Light Condensed</vt:lpstr>
      <vt:lpstr>Bahnschrift SemiBold</vt:lpstr>
      <vt:lpstr>Bahnschrift SemiBold Condensed</vt:lpstr>
      <vt:lpstr>Calibri</vt:lpstr>
      <vt:lpstr>Comic Sans MS</vt:lpstr>
      <vt:lpstr>Constantia</vt:lpstr>
      <vt:lpstr>Segoe Print</vt:lpstr>
      <vt:lpstr>Times New Roman</vt:lpstr>
      <vt:lpstr>Wingdings 2</vt:lpstr>
      <vt:lpstr>Поток</vt:lpstr>
      <vt:lpstr>Логика вопроса и ответа</vt:lpstr>
      <vt:lpstr> Рекомендуемая литература по теме( оба учебника есть в Интернете в электронном виде):</vt:lpstr>
      <vt:lpstr>Рекомендуемая литература по теме</vt:lpstr>
      <vt:lpstr>Вопрос- это:</vt:lpstr>
      <vt:lpstr>    Функции вопроса:</vt:lpstr>
      <vt:lpstr>Ответ– это…</vt:lpstr>
      <vt:lpstr>        Элементы вопроса</vt:lpstr>
      <vt:lpstr> Логическая структура вопроса</vt:lpstr>
      <vt:lpstr>Презентация PowerPoint</vt:lpstr>
      <vt:lpstr>       Виды вопросов:</vt:lpstr>
      <vt:lpstr>Правила вопросов:</vt:lpstr>
      <vt:lpstr>     Правила ответов</vt:lpstr>
      <vt:lpstr>           Виды ответов</vt:lpstr>
      <vt:lpstr>                  В.О.П.</vt:lpstr>
      <vt:lpstr>             Функции В.О.П.: </vt:lpstr>
      <vt:lpstr>         Функции вопроса: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познания  в философии</dc:title>
  <dc:creator>lliriK</dc:creator>
  <cp:lastModifiedBy>Проходцев Кирилл Александрович</cp:lastModifiedBy>
  <cp:revision>131</cp:revision>
  <dcterms:created xsi:type="dcterms:W3CDTF">2016-10-26T13:27:37Z</dcterms:created>
  <dcterms:modified xsi:type="dcterms:W3CDTF">2021-04-07T05:34:05Z</dcterms:modified>
</cp:coreProperties>
</file>